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61" r:id="rId2"/>
    <p:sldId id="262" r:id="rId3"/>
    <p:sldId id="265" r:id="rId4"/>
    <p:sldId id="263" r:id="rId5"/>
    <p:sldId id="271" r:id="rId6"/>
    <p:sldId id="272" r:id="rId7"/>
    <p:sldId id="274" r:id="rId8"/>
    <p:sldId id="275" r:id="rId9"/>
    <p:sldId id="288" r:id="rId10"/>
    <p:sldId id="291" r:id="rId11"/>
    <p:sldId id="258" r:id="rId12"/>
    <p:sldId id="266" r:id="rId13"/>
    <p:sldId id="276" r:id="rId14"/>
    <p:sldId id="278" r:id="rId15"/>
    <p:sldId id="289" r:id="rId16"/>
    <p:sldId id="281" r:id="rId17"/>
    <p:sldId id="282" r:id="rId18"/>
    <p:sldId id="285" r:id="rId19"/>
    <p:sldId id="28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68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00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52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62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74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07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9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02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24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49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5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CA272-9C13-4F3E-8CDB-8406113EC9E8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A5DFC-4F51-40FD-93D9-C8CF8C561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0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e-BY" dirty="0" smtClean="0"/>
              <a:t>Неазначальная форма  дзеяслова, яе сінтаксічная роля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e-BY" sz="4400" dirty="0" smtClean="0">
                <a:solidFill>
                  <a:srgbClr val="FF0000"/>
                </a:solidFill>
              </a:rPr>
              <a:t>(інфінітыў)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74642"/>
          </a:xfrm>
        </p:spPr>
        <p:txBody>
          <a:bodyPr>
            <a:normAutofit fontScale="90000"/>
          </a:bodyPr>
          <a:lstStyle/>
          <a:p>
            <a:pPr algn="just"/>
            <a:r>
              <a:rPr lang="be-BY" sz="3200" dirty="0" smtClean="0"/>
              <a:t>	</a:t>
            </a:r>
            <a:br>
              <a:rPr lang="be-BY" sz="3200" dirty="0" smtClean="0"/>
            </a:br>
            <a:r>
              <a:rPr lang="be-BY" sz="3200" dirty="0" smtClean="0"/>
              <a:t>	</a:t>
            </a:r>
            <a:r>
              <a:rPr lang="be-BY" sz="3600" dirty="0" smtClean="0"/>
              <a:t>Хораша  летам</a:t>
            </a:r>
            <a:r>
              <a:rPr lang="be-BY" sz="3600" dirty="0" smtClean="0">
                <a:solidFill>
                  <a:srgbClr val="FF0000"/>
                </a:solidFill>
              </a:rPr>
              <a:t> паляжаць  </a:t>
            </a:r>
            <a:r>
              <a:rPr lang="be-BY" sz="3600" dirty="0" smtClean="0"/>
              <a:t>у цяньку  дрэў або каля рэчкі. Яшчэ больш прыемна раніцою бясшумна, каб </a:t>
            </a:r>
            <a:r>
              <a:rPr lang="be-BY" sz="3600" dirty="0" smtClean="0">
                <a:solidFill>
                  <a:srgbClr val="FF0000"/>
                </a:solidFill>
              </a:rPr>
              <a:t>не спудзіць </a:t>
            </a:r>
            <a:r>
              <a:rPr lang="be-BY" sz="3600" dirty="0" smtClean="0"/>
              <a:t>птушку, якая яшчэ спіць  у кусце,  </a:t>
            </a:r>
            <a:r>
              <a:rPr lang="be-BY" sz="3600" dirty="0" smtClean="0">
                <a:solidFill>
                  <a:srgbClr val="FF0000"/>
                </a:solidFill>
              </a:rPr>
              <a:t>закінуць</a:t>
            </a:r>
            <a:r>
              <a:rPr lang="be-BY" sz="3600" dirty="0" smtClean="0"/>
              <a:t> у нерухомую ваду вуды.  </a:t>
            </a:r>
            <a:r>
              <a:rPr lang="be-BY" sz="3600" dirty="0" smtClean="0">
                <a:solidFill>
                  <a:srgbClr val="FF0000"/>
                </a:solidFill>
              </a:rPr>
              <a:t>Закінуць, адысці </a:t>
            </a:r>
            <a:r>
              <a:rPr lang="be-BY" sz="3600" dirty="0" smtClean="0"/>
              <a:t>недалёка і моўчкі </a:t>
            </a:r>
            <a:r>
              <a:rPr lang="be-BY" sz="3600" dirty="0" smtClean="0">
                <a:solidFill>
                  <a:srgbClr val="FF0000"/>
                </a:solidFill>
              </a:rPr>
              <a:t>назіраць</a:t>
            </a:r>
            <a:r>
              <a:rPr lang="be-BY" sz="3600" dirty="0" smtClean="0"/>
              <a:t>, як лёгкі паплавок падплывае да яшчэ соннай лілеі. А потым </a:t>
            </a:r>
            <a:r>
              <a:rPr lang="be-BY" sz="3600" dirty="0" smtClean="0">
                <a:solidFill>
                  <a:srgbClr val="FF0000"/>
                </a:solidFill>
              </a:rPr>
              <a:t>бегчы</a:t>
            </a:r>
            <a:r>
              <a:rPr lang="be-BY" sz="3600" dirty="0" smtClean="0"/>
              <a:t>  да вуды, калі паплавок пачне </a:t>
            </a:r>
            <a:r>
              <a:rPr lang="be-BY" sz="3600" dirty="0" smtClean="0">
                <a:solidFill>
                  <a:srgbClr val="FF0000"/>
                </a:solidFill>
              </a:rPr>
              <a:t>знікаць</a:t>
            </a:r>
            <a:r>
              <a:rPr lang="be-BY" sz="3600" dirty="0" smtClean="0"/>
              <a:t> у вадзе.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912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506290"/>
          </a:xfrm>
        </p:spPr>
        <p:txBody>
          <a:bodyPr>
            <a:normAutofit/>
          </a:bodyPr>
          <a:lstStyle/>
          <a:p>
            <a:r>
              <a:rPr lang="be-BY" sz="3200" b="1" dirty="0" smtClean="0">
                <a:solidFill>
                  <a:srgbClr val="FF0000"/>
                </a:solidFill>
              </a:rPr>
              <a:t>Хвілінка кемлівасці</a:t>
            </a:r>
            <a:r>
              <a:rPr lang="be-BY" sz="32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be-BY" sz="3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be-BY" sz="3200" b="1" dirty="0" smtClean="0">
                <a:solidFill>
                  <a:schemeClr val="accent3">
                    <a:lumMod val="50000"/>
                  </a:schemeClr>
                </a:solidFill>
              </a:rPr>
              <a:t>Чараўніца-шкодніца Памылка Памылкаўна разбурыла вершаваную загадку з чатырох радкоў. Складзіце  яе і адгадайце.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e-BY" dirty="0" smtClean="0"/>
              <a:t>                </a:t>
            </a:r>
          </a:p>
          <a:p>
            <a:pPr marL="0" indent="0">
              <a:buNone/>
            </a:pPr>
            <a:endParaRPr lang="be-BY" b="1" dirty="0"/>
          </a:p>
          <a:p>
            <a:pPr marL="0" indent="0">
              <a:buNone/>
            </a:pPr>
            <a:r>
              <a:rPr lang="be-BY" dirty="0" smtClean="0"/>
              <a:t>                  Прыгожа, нібы ў казцы,</a:t>
            </a:r>
          </a:p>
          <a:p>
            <a:pPr marL="0" indent="0">
              <a:buNone/>
            </a:pPr>
            <a:r>
              <a:rPr lang="be-BY" dirty="0" smtClean="0"/>
              <a:t>                   Прымацаваць не ўдасца.</a:t>
            </a:r>
          </a:p>
          <a:p>
            <a:pPr marL="0" indent="0">
              <a:buNone/>
            </a:pPr>
            <a:r>
              <a:rPr lang="be-BY" dirty="0" smtClean="0"/>
              <a:t>                   А вось званочак да дугі</a:t>
            </a:r>
          </a:p>
          <a:p>
            <a:pPr marL="0" indent="0">
              <a:buNone/>
            </a:pPr>
            <a:r>
              <a:rPr lang="be-BY" dirty="0" smtClean="0"/>
              <a:t>                   Дуга злучыла берагі.</a:t>
            </a:r>
          </a:p>
          <a:p>
            <a:pPr marL="0" indent="0">
              <a:buNone/>
            </a:pPr>
            <a:endParaRPr lang="be-BY" sz="2200" dirty="0" smtClean="0"/>
          </a:p>
          <a:p>
            <a:pPr marL="0" indent="0" algn="ctr">
              <a:buNone/>
            </a:pPr>
            <a:r>
              <a:rPr lang="be-BY" sz="2800" b="1" dirty="0" smtClean="0"/>
              <a:t>Знайдзіце дзеясловы ў неазначальнай форме.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8585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4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e-BY" sz="3600" b="1" dirty="0" smtClean="0"/>
              <a:t>            </a:t>
            </a:r>
            <a:r>
              <a:rPr lang="be-BY" sz="4800" b="1" dirty="0" smtClean="0"/>
              <a:t>Дуга злучыла берагі.</a:t>
            </a:r>
          </a:p>
          <a:p>
            <a:pPr marL="0" indent="0">
              <a:buNone/>
            </a:pPr>
            <a:r>
              <a:rPr lang="be-BY" sz="4800" b="1" dirty="0" smtClean="0"/>
              <a:t>         Прыгожа, нібы ў казцы,</a:t>
            </a:r>
          </a:p>
          <a:p>
            <a:pPr marL="0" indent="0">
              <a:buNone/>
            </a:pPr>
            <a:r>
              <a:rPr lang="be-BY" sz="4800" b="1" dirty="0" smtClean="0"/>
              <a:t>         А вось званочак да дугі</a:t>
            </a:r>
          </a:p>
          <a:p>
            <a:pPr marL="0" indent="0">
              <a:buNone/>
            </a:pPr>
            <a:r>
              <a:rPr lang="be-BY" sz="4800" b="1" dirty="0" smtClean="0"/>
              <a:t>         Прымацаваць не ўдасца.</a:t>
            </a:r>
          </a:p>
          <a:p>
            <a:pPr marL="0" indent="0">
              <a:buNone/>
            </a:pPr>
            <a:endParaRPr lang="be-BY" dirty="0" smtClean="0"/>
          </a:p>
        </p:txBody>
      </p:sp>
    </p:spTree>
    <p:extLst>
      <p:ext uri="{BB962C8B-B14F-4D97-AF65-F5344CB8AC3E}">
        <p14:creationId xmlns:p14="http://schemas.microsoft.com/office/powerpoint/2010/main" val="227627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91264" cy="6093296"/>
          </a:xfrm>
        </p:spPr>
        <p:txBody>
          <a:bodyPr>
            <a:normAutofit/>
          </a:bodyPr>
          <a:lstStyle/>
          <a:p>
            <a:pPr algn="l"/>
            <a:r>
              <a:rPr lang="be-BY" b="1" dirty="0" smtClean="0"/>
              <a:t>Замяніце ў словазлучэннях назоўнік так, каб дзеяслоў атрымаў пераноснае значэнне:</a:t>
            </a:r>
            <a:r>
              <a:rPr lang="be-BY" sz="4800" dirty="0" smtClean="0"/>
              <a:t/>
            </a:r>
            <a:br>
              <a:rPr lang="be-BY" sz="4800" dirty="0" smtClean="0"/>
            </a:br>
            <a:r>
              <a:rPr lang="be-BY" sz="6000" dirty="0" smtClean="0">
                <a:solidFill>
                  <a:srgbClr val="FF0000"/>
                </a:solidFill>
              </a:rPr>
              <a:t>завязаць вузялок; навастрыць нож; сабраць маркі.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2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91264" cy="6093296"/>
          </a:xfrm>
        </p:spPr>
        <p:txBody>
          <a:bodyPr>
            <a:normAutofit/>
          </a:bodyPr>
          <a:lstStyle/>
          <a:p>
            <a:pPr algn="l"/>
            <a:r>
              <a:rPr lang="be-BY" sz="4800" dirty="0" smtClean="0"/>
              <a:t/>
            </a:r>
            <a:br>
              <a:rPr lang="be-BY" sz="4800" dirty="0" smtClean="0"/>
            </a:br>
            <a:r>
              <a:rPr lang="be-BY" sz="8000" b="1" dirty="0" smtClean="0"/>
              <a:t>Завязаць дружбу; навастрыць вушы; сабраць сілы.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439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74642"/>
          </a:xfrm>
        </p:spPr>
        <p:txBody>
          <a:bodyPr>
            <a:normAutofit/>
          </a:bodyPr>
          <a:lstStyle/>
          <a:p>
            <a:r>
              <a:rPr lang="be-BY" sz="6000" b="1" dirty="0" smtClean="0"/>
              <a:t>З намі працуе </a:t>
            </a:r>
            <a:br>
              <a:rPr lang="be-BY" sz="6000" b="1" dirty="0" smtClean="0"/>
            </a:br>
            <a:r>
              <a:rPr lang="be-BY" sz="6000" b="1" dirty="0" smtClean="0"/>
              <a:t>«Маўклівы настаўнік» – падручнік </a:t>
            </a:r>
            <a:r>
              <a:rPr lang="be-BY" sz="6000" b="1" dirty="0" smtClean="0"/>
              <a:t>с.35-36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276931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866330"/>
          </a:xfrm>
        </p:spPr>
        <p:txBody>
          <a:bodyPr>
            <a:noAutofit/>
          </a:bodyPr>
          <a:lstStyle/>
          <a:p>
            <a:r>
              <a:rPr lang="be-BY" sz="3200" b="1" dirty="0" smtClean="0"/>
              <a:t>Самастойная работа</a:t>
            </a:r>
            <a:r>
              <a:rPr lang="be-BY" sz="3200" dirty="0" smtClean="0"/>
              <a:t/>
            </a:r>
            <a:br>
              <a:rPr lang="be-BY" sz="3200" dirty="0" smtClean="0"/>
            </a:br>
            <a:r>
              <a:rPr lang="be-BY" sz="3200" dirty="0" smtClean="0">
                <a:solidFill>
                  <a:srgbClr val="FF0000"/>
                </a:solidFill>
              </a:rPr>
              <a:t>Вызначце, якімі членамі сказа з’яўляюцца дзеясловы ў неазначальнай форме</a:t>
            </a:r>
            <a:r>
              <a:rPr lang="be-BY" sz="3200" dirty="0" smtClean="0"/>
              <a:t>.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e-BY" sz="4400" dirty="0" smtClean="0"/>
          </a:p>
          <a:p>
            <a:pPr marL="0" indent="0">
              <a:buNone/>
            </a:pPr>
            <a:endParaRPr lang="be-BY" sz="4400" dirty="0"/>
          </a:p>
          <a:p>
            <a:pPr marL="0" indent="0">
              <a:buNone/>
            </a:pPr>
            <a:r>
              <a:rPr lang="be-BY" sz="4400" dirty="0" smtClean="0"/>
              <a:t>1. Жаданне працаваць у яго было неаднолькавае. 2. Мы паехалі ў вёску  адпачыць. 3. Працаваць − дабро здабываць.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709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e-BY" sz="4400" dirty="0" smtClean="0"/>
              <a:t>1. Жаданне працаваць</a:t>
            </a:r>
            <a:r>
              <a:rPr lang="be-BY" sz="4400" dirty="0" smtClean="0">
                <a:solidFill>
                  <a:srgbClr val="FF0000"/>
                </a:solidFill>
              </a:rPr>
              <a:t>(азначэнне) </a:t>
            </a:r>
            <a:r>
              <a:rPr lang="be-BY" sz="4400" dirty="0" smtClean="0"/>
              <a:t>у яго было неаднолькавае. 2. Мы паехалі ў вёску  адпачыць</a:t>
            </a:r>
            <a:r>
              <a:rPr lang="be-BY" sz="4400" dirty="0" smtClean="0">
                <a:solidFill>
                  <a:srgbClr val="FF0000"/>
                </a:solidFill>
              </a:rPr>
              <a:t>(акалічнасць). </a:t>
            </a:r>
            <a:r>
              <a:rPr lang="be-BY" sz="4400" dirty="0" smtClean="0"/>
              <a:t>3. Працаваць </a:t>
            </a:r>
            <a:r>
              <a:rPr lang="be-BY" sz="4400" dirty="0" smtClean="0">
                <a:solidFill>
                  <a:srgbClr val="FF0000"/>
                </a:solidFill>
              </a:rPr>
              <a:t>(дзейнік) </a:t>
            </a:r>
            <a:r>
              <a:rPr lang="be-BY" sz="4400" dirty="0" smtClean="0"/>
              <a:t>− дабро здабываць </a:t>
            </a:r>
            <a:r>
              <a:rPr lang="be-BY" sz="4400" dirty="0" smtClean="0">
                <a:solidFill>
                  <a:srgbClr val="FF0000"/>
                </a:solidFill>
              </a:rPr>
              <a:t>(выказнік).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5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075240" cy="3658418"/>
          </a:xfrm>
        </p:spPr>
        <p:txBody>
          <a:bodyPr>
            <a:normAutofit/>
          </a:bodyPr>
          <a:lstStyle/>
          <a:p>
            <a:pPr algn="l"/>
            <a:r>
              <a:rPr lang="be-BY" dirty="0" smtClean="0"/>
              <a:t>                         Тэст</a:t>
            </a:r>
            <a:br>
              <a:rPr lang="be-BY" dirty="0" smtClean="0"/>
            </a:br>
            <a:r>
              <a:rPr lang="be-BY" dirty="0" smtClean="0"/>
              <a:t>         </a:t>
            </a:r>
            <a:r>
              <a:rPr lang="be-BY" sz="2800" dirty="0" smtClean="0"/>
              <a:t>Выберыце правільнае сцвярджэнне.</a:t>
            </a:r>
            <a:br>
              <a:rPr lang="be-BY" sz="2800" dirty="0" smtClean="0"/>
            </a:br>
            <a:r>
              <a:rPr lang="be-BY" sz="2800" dirty="0" smtClean="0"/>
              <a:t>Дзеясловы неазначальнай формы:</a:t>
            </a:r>
            <a:br>
              <a:rPr lang="be-BY" sz="2800" dirty="0" smtClean="0"/>
            </a:br>
            <a:r>
              <a:rPr lang="be-BY" sz="2800" dirty="0" smtClean="0"/>
              <a:t>а) працаваць, ісці, рыпець, падстрыгчы, сказаў;</a:t>
            </a:r>
            <a:br>
              <a:rPr lang="be-BY" sz="2800" dirty="0" smtClean="0"/>
            </a:br>
            <a:r>
              <a:rPr lang="be-BY" sz="2800" dirty="0" smtClean="0"/>
              <a:t>б) адпачыць, гуляць, вырасці, есці, стаяць.</a:t>
            </a:r>
            <a:br>
              <a:rPr lang="be-BY" sz="28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65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5242594"/>
          </a:xfrm>
        </p:spPr>
        <p:txBody>
          <a:bodyPr>
            <a:normAutofit/>
          </a:bodyPr>
          <a:lstStyle/>
          <a:p>
            <a:r>
              <a:rPr lang="be-BY" b="1" dirty="0" smtClean="0">
                <a:solidFill>
                  <a:srgbClr val="FF0000"/>
                </a:solidFill>
              </a:rPr>
              <a:t>Гульня </a:t>
            </a:r>
            <a:br>
              <a:rPr lang="be-BY" b="1" dirty="0" smtClean="0">
                <a:solidFill>
                  <a:srgbClr val="FF0000"/>
                </a:solidFill>
              </a:rPr>
            </a:br>
            <a:r>
              <a:rPr lang="be-BY" b="1" dirty="0" smtClean="0">
                <a:solidFill>
                  <a:srgbClr val="FF0000"/>
                </a:solidFill>
              </a:rPr>
              <a:t>«Што можна зрабіць з кнігай?»</a:t>
            </a:r>
            <a:r>
              <a:rPr lang="be-BY" dirty="0" smtClean="0"/>
              <a:t/>
            </a:r>
            <a:br>
              <a:rPr lang="be-BY" dirty="0" smtClean="0"/>
            </a:br>
            <a:r>
              <a:rPr lang="be-BY" dirty="0" smtClean="0"/>
              <a:t/>
            </a:r>
            <a:br>
              <a:rPr lang="be-BY" dirty="0" smtClean="0"/>
            </a:br>
            <a:r>
              <a:rPr lang="be-BY" dirty="0" smtClean="0"/>
              <a:t>Кнігу можна: чытаць,………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0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e-BY" dirty="0" smtClean="0"/>
              <a:t>         Міхась любіў … у парку на лавачцы  і … за жыццём птушак. Тут  можна …  і вераб’я, і нават балбатлівую сароку. </a:t>
            </a:r>
            <a:r>
              <a:rPr lang="be-BY" smtClean="0"/>
              <a:t>Ой, </a:t>
            </a:r>
            <a:r>
              <a:rPr lang="be-BY" dirty="0" smtClean="0"/>
              <a:t>як хочацца Міхасю … якога-небудзь прыгажуна! Але птушак нельга … . Яны могуць … парк.</a:t>
            </a:r>
          </a:p>
          <a:p>
            <a:pPr marL="0" indent="0">
              <a:buNone/>
            </a:pPr>
            <a:r>
              <a:rPr lang="be-BY" dirty="0"/>
              <a:t> </a:t>
            </a:r>
            <a:r>
              <a:rPr lang="be-BY" dirty="0" smtClean="0"/>
              <a:t>     Разгубіліся Жучок і Паласацік, не ведаюць, што рабіць.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e-BY" dirty="0" smtClean="0"/>
              <a:t>         Міхась любіў </a:t>
            </a:r>
            <a:r>
              <a:rPr lang="be-BY" dirty="0" smtClean="0">
                <a:solidFill>
                  <a:srgbClr val="FF0000"/>
                </a:solidFill>
              </a:rPr>
              <a:t>сядзець</a:t>
            </a:r>
            <a:r>
              <a:rPr lang="be-BY" dirty="0" smtClean="0"/>
              <a:t> у парку на лавачцы  і </a:t>
            </a:r>
            <a:r>
              <a:rPr lang="be-BY" dirty="0" smtClean="0">
                <a:solidFill>
                  <a:srgbClr val="FF0000"/>
                </a:solidFill>
              </a:rPr>
              <a:t>назіраць</a:t>
            </a:r>
            <a:r>
              <a:rPr lang="be-BY" dirty="0" smtClean="0"/>
              <a:t> за жыццём птушак. Тут  можна </a:t>
            </a:r>
            <a:r>
              <a:rPr lang="be-BY" dirty="0" smtClean="0">
                <a:solidFill>
                  <a:srgbClr val="FF0000"/>
                </a:solidFill>
              </a:rPr>
              <a:t>ўбачыць </a:t>
            </a:r>
            <a:r>
              <a:rPr lang="be-BY" dirty="0" smtClean="0"/>
              <a:t> і вераб’я, і нават балбатлівую сароку. Ой</a:t>
            </a:r>
            <a:r>
              <a:rPr lang="be-BY" dirty="0"/>
              <a:t>,</a:t>
            </a:r>
            <a:r>
              <a:rPr lang="be-BY" dirty="0" smtClean="0"/>
              <a:t> як хочацца Міхасю</a:t>
            </a:r>
            <a:r>
              <a:rPr lang="be-BY" dirty="0" smtClean="0">
                <a:solidFill>
                  <a:srgbClr val="FF0000"/>
                </a:solidFill>
              </a:rPr>
              <a:t> злавіць </a:t>
            </a:r>
            <a:r>
              <a:rPr lang="be-BY" dirty="0" smtClean="0"/>
              <a:t>якога-небудзь прыгажуна! Але птушак нельга </a:t>
            </a:r>
            <a:r>
              <a:rPr lang="be-BY" dirty="0" smtClean="0">
                <a:solidFill>
                  <a:srgbClr val="FF0000"/>
                </a:solidFill>
              </a:rPr>
              <a:t>трывожыць</a:t>
            </a:r>
            <a:r>
              <a:rPr lang="be-BY" dirty="0" smtClean="0"/>
              <a:t>. Яны могуць </a:t>
            </a:r>
            <a:r>
              <a:rPr lang="be-BY" dirty="0" smtClean="0">
                <a:solidFill>
                  <a:srgbClr val="FF0000"/>
                </a:solidFill>
              </a:rPr>
              <a:t>пакінуць</a:t>
            </a:r>
            <a:r>
              <a:rPr lang="be-BY" dirty="0" smtClean="0"/>
              <a:t> парк.</a:t>
            </a:r>
          </a:p>
          <a:p>
            <a:pPr marL="0" indent="0">
              <a:buNone/>
            </a:pPr>
            <a:r>
              <a:rPr lang="be-BY" dirty="0"/>
              <a:t> </a:t>
            </a:r>
            <a:r>
              <a:rPr lang="be-BY" dirty="0" smtClean="0"/>
              <a:t>     Разгубіліся Жучок і Паласацік, не ведаюць, што рабіць.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81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dirty="0" smtClean="0"/>
              <a:t/>
            </a:r>
            <a:br>
              <a:rPr lang="be-BY" dirty="0" smtClean="0"/>
            </a:br>
            <a:r>
              <a:rPr lang="be-BY" b="1" dirty="0" smtClean="0">
                <a:solidFill>
                  <a:srgbClr val="FF0000"/>
                </a:solidFill>
              </a:rPr>
              <a:t>Параўнайце пары дзеясловаў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e-BY" dirty="0" smtClean="0"/>
              <a:t>сядзеў –  сядзець</a:t>
            </a:r>
          </a:p>
          <a:p>
            <a:pPr marL="0" indent="0">
              <a:buNone/>
            </a:pPr>
            <a:r>
              <a:rPr lang="be-BY" dirty="0" smtClean="0"/>
              <a:t>назіраў – назіраць</a:t>
            </a:r>
          </a:p>
          <a:p>
            <a:pPr marL="0" indent="0">
              <a:buNone/>
            </a:pPr>
            <a:r>
              <a:rPr lang="be-BY" dirty="0" smtClean="0"/>
              <a:t>убачыў – убачыць</a:t>
            </a:r>
          </a:p>
          <a:p>
            <a:pPr marL="0" indent="0">
              <a:buNone/>
            </a:pPr>
            <a:r>
              <a:rPr lang="be-BY" dirty="0" smtClean="0"/>
              <a:t>злавіў – злавіць</a:t>
            </a:r>
          </a:p>
          <a:p>
            <a:pPr marL="0" indent="0">
              <a:buNone/>
            </a:pPr>
            <a:r>
              <a:rPr lang="be-BY" dirty="0" smtClean="0"/>
              <a:t>трывожыў – трывожыць</a:t>
            </a:r>
          </a:p>
          <a:p>
            <a:pPr marL="0" indent="0">
              <a:buNone/>
            </a:pPr>
            <a:r>
              <a:rPr lang="be-BY" dirty="0" smtClean="0"/>
              <a:t>пакінуў – пакінуць</a:t>
            </a:r>
          </a:p>
          <a:p>
            <a:pPr marL="0" indent="0">
              <a:buNone/>
            </a:pPr>
            <a:r>
              <a:rPr lang="be-BY" sz="2000" b="1" dirty="0" smtClean="0"/>
              <a:t>Якія з дадзеных дзеясловаў не паказваюць на час, не маюць  формаў ліку  і асобы?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14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746650"/>
          </a:xfrm>
        </p:spPr>
        <p:txBody>
          <a:bodyPr>
            <a:normAutofit/>
          </a:bodyPr>
          <a:lstStyle/>
          <a:p>
            <a:r>
              <a:rPr lang="be-BY" sz="9600" b="1" dirty="0" smtClean="0"/>
              <a:t>што рабіць?</a:t>
            </a:r>
            <a:br>
              <a:rPr lang="be-BY" sz="9600" b="1" dirty="0" smtClean="0"/>
            </a:br>
            <a:r>
              <a:rPr lang="be-BY" sz="9600" b="1" dirty="0" smtClean="0"/>
              <a:t>што зрабіць?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24120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322714"/>
          </a:xfrm>
        </p:spPr>
        <p:txBody>
          <a:bodyPr>
            <a:normAutofit/>
          </a:bodyPr>
          <a:lstStyle/>
          <a:p>
            <a:r>
              <a:rPr lang="be-BY" b="1" dirty="0" smtClean="0"/>
              <a:t>Пастаўце дзеясловы ў неазначальнай форме</a:t>
            </a:r>
            <a:r>
              <a:rPr lang="be-BY" dirty="0" smtClean="0"/>
              <a:t/>
            </a:r>
            <a:br>
              <a:rPr lang="be-BY" dirty="0" smtClean="0"/>
            </a:br>
            <a:r>
              <a:rPr lang="be-BY" sz="6000" b="1" dirty="0" smtClean="0">
                <a:solidFill>
                  <a:srgbClr val="FF0000"/>
                </a:solidFill>
              </a:rPr>
              <a:t>стаю</a:t>
            </a:r>
            <a:br>
              <a:rPr lang="be-BY" sz="6000" b="1" dirty="0" smtClean="0">
                <a:solidFill>
                  <a:srgbClr val="FF0000"/>
                </a:solidFill>
              </a:rPr>
            </a:br>
            <a:r>
              <a:rPr lang="be-BY" sz="6000" b="1" dirty="0" smtClean="0">
                <a:solidFill>
                  <a:srgbClr val="FF0000"/>
                </a:solidFill>
              </a:rPr>
              <a:t>пляту</a:t>
            </a:r>
            <a:br>
              <a:rPr lang="be-BY" sz="6000" b="1" dirty="0" smtClean="0">
                <a:solidFill>
                  <a:srgbClr val="FF0000"/>
                </a:solidFill>
              </a:rPr>
            </a:br>
            <a:r>
              <a:rPr lang="be-BY" sz="6000" b="1" dirty="0" smtClean="0">
                <a:solidFill>
                  <a:srgbClr val="FF0000"/>
                </a:solidFill>
              </a:rPr>
              <a:t>сцерагу</a:t>
            </a:r>
            <a:br>
              <a:rPr lang="be-BY" sz="6000" b="1" dirty="0" smtClean="0">
                <a:solidFill>
                  <a:srgbClr val="FF0000"/>
                </a:solidFill>
              </a:rPr>
            </a:br>
            <a:r>
              <a:rPr lang="be-BY" sz="6000" b="1" dirty="0" smtClean="0">
                <a:solidFill>
                  <a:srgbClr val="FF0000"/>
                </a:solidFill>
              </a:rPr>
              <a:t> вучу</a:t>
            </a:r>
            <a:r>
              <a:rPr lang="be-BY" dirty="0" smtClean="0"/>
              <a:t/>
            </a:r>
            <a:br>
              <a:rPr lang="be-BY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285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322714"/>
          </a:xfrm>
        </p:spPr>
        <p:txBody>
          <a:bodyPr>
            <a:normAutofit/>
          </a:bodyPr>
          <a:lstStyle/>
          <a:p>
            <a:r>
              <a:rPr lang="be-BY" dirty="0" smtClean="0"/>
              <a:t/>
            </a:r>
            <a:br>
              <a:rPr lang="be-BY" dirty="0" smtClean="0"/>
            </a:br>
            <a:r>
              <a:rPr lang="be-BY" sz="8000" b="1" dirty="0" smtClean="0"/>
              <a:t>стая</a:t>
            </a:r>
            <a:r>
              <a:rPr lang="be-BY" sz="8000" b="1" dirty="0" smtClean="0">
                <a:solidFill>
                  <a:srgbClr val="FF0000"/>
                </a:solidFill>
              </a:rPr>
              <a:t>ць</a:t>
            </a:r>
            <a:r>
              <a:rPr lang="be-BY" sz="8000" b="1" dirty="0" smtClean="0"/>
              <a:t/>
            </a:r>
            <a:br>
              <a:rPr lang="be-BY" sz="8000" b="1" dirty="0" smtClean="0"/>
            </a:br>
            <a:r>
              <a:rPr lang="be-BY" sz="8000" b="1" dirty="0" smtClean="0"/>
              <a:t>плес</a:t>
            </a:r>
            <a:r>
              <a:rPr lang="be-BY" sz="8000" b="1" dirty="0" smtClean="0">
                <a:solidFill>
                  <a:srgbClr val="FF0000"/>
                </a:solidFill>
              </a:rPr>
              <a:t>ці</a:t>
            </a:r>
            <a:r>
              <a:rPr lang="be-BY" sz="8000" b="1" dirty="0" smtClean="0"/>
              <a:t/>
            </a:r>
            <a:br>
              <a:rPr lang="be-BY" sz="8000" b="1" dirty="0" smtClean="0"/>
            </a:br>
            <a:r>
              <a:rPr lang="be-BY" sz="8000" b="1" dirty="0" smtClean="0"/>
              <a:t>сцераг</a:t>
            </a:r>
            <a:r>
              <a:rPr lang="be-BY" sz="8000" b="1" dirty="0" smtClean="0">
                <a:solidFill>
                  <a:srgbClr val="FF0000"/>
                </a:solidFill>
              </a:rPr>
              <a:t>чы</a:t>
            </a:r>
            <a:r>
              <a:rPr lang="be-BY" sz="8000" b="1" dirty="0" smtClean="0"/>
              <a:t/>
            </a:r>
            <a:br>
              <a:rPr lang="be-BY" sz="8000" b="1" dirty="0" smtClean="0"/>
            </a:br>
            <a:r>
              <a:rPr lang="be-BY" sz="8000" b="1" dirty="0" smtClean="0"/>
              <a:t> вучы</a:t>
            </a:r>
            <a:r>
              <a:rPr lang="be-BY" sz="8000" b="1" dirty="0" smtClean="0">
                <a:solidFill>
                  <a:srgbClr val="FF0000"/>
                </a:solidFill>
              </a:rPr>
              <a:t>цца</a:t>
            </a:r>
            <a:r>
              <a:rPr lang="be-BY" dirty="0" smtClean="0"/>
              <a:t/>
            </a:r>
            <a:br>
              <a:rPr lang="be-BY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1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322714"/>
          </a:xfrm>
        </p:spPr>
        <p:txBody>
          <a:bodyPr>
            <a:normAutofit/>
          </a:bodyPr>
          <a:lstStyle/>
          <a:p>
            <a:r>
              <a:rPr lang="be-BY" dirty="0" smtClean="0"/>
              <a:t>(-ць + -ся)      -цца </a:t>
            </a:r>
            <a:br>
              <a:rPr lang="be-BY" dirty="0" smtClean="0"/>
            </a:br>
            <a:r>
              <a:rPr lang="be-BY" sz="8000" b="1" dirty="0" smtClean="0"/>
              <a:t>вучы</a:t>
            </a:r>
            <a:r>
              <a:rPr lang="be-BY" sz="8000" b="1" dirty="0" smtClean="0">
                <a:solidFill>
                  <a:srgbClr val="FF0000"/>
                </a:solidFill>
              </a:rPr>
              <a:t>цца</a:t>
            </a:r>
            <a:r>
              <a:rPr lang="be-BY" sz="8000" b="1" dirty="0" smtClean="0"/>
              <a:t/>
            </a:r>
            <a:br>
              <a:rPr lang="be-BY" sz="8000" b="1" dirty="0" smtClean="0"/>
            </a:br>
            <a:r>
              <a:rPr lang="be-BY" sz="8000" b="1" dirty="0" smtClean="0"/>
              <a:t>сустрэ</a:t>
            </a:r>
            <a:r>
              <a:rPr lang="be-BY" sz="8000" b="1" dirty="0" smtClean="0">
                <a:solidFill>
                  <a:srgbClr val="FF0000"/>
                </a:solidFill>
              </a:rPr>
              <a:t>цца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3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74642"/>
          </a:xfrm>
        </p:spPr>
        <p:txBody>
          <a:bodyPr>
            <a:normAutofit fontScale="90000"/>
          </a:bodyPr>
          <a:lstStyle/>
          <a:p>
            <a:pPr algn="just"/>
            <a:r>
              <a:rPr lang="be-BY" sz="3200" dirty="0" smtClean="0">
                <a:solidFill>
                  <a:srgbClr val="FF0000"/>
                </a:solidFill>
              </a:rPr>
              <a:t>Выпішыце з тэксту дзеясловы ў неазначальнай форме</a:t>
            </a:r>
            <a:r>
              <a:rPr lang="be-BY" sz="3200" dirty="0" smtClean="0"/>
              <a:t>	</a:t>
            </a:r>
            <a:br>
              <a:rPr lang="be-BY" sz="3200" dirty="0" smtClean="0"/>
            </a:br>
            <a:r>
              <a:rPr lang="be-BY" sz="3200" dirty="0" smtClean="0"/>
              <a:t>	</a:t>
            </a:r>
            <a:r>
              <a:rPr lang="be-BY" sz="3600" dirty="0" smtClean="0"/>
              <a:t>Хораша  летам паляжаць  у цяньку  дрэў або каля рэчкі. Яшчэ больш прыемна раніцою бясшумна, каб не спудзіць птушку, якая яшчэ спіць  у кусце,  закінуць у нерухомую ваду вуды.  Закінуць, адысці недалёка і моўчкі назіраць, як лёгкі паплавок падплывае да яшчэ соннай лілеі. А потым бегчы  да вуды, калі паплавок пачне знікаць у вадзе.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3173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308</Words>
  <Application>Microsoft Office PowerPoint</Application>
  <PresentationFormat>Экран (4:3)</PresentationFormat>
  <Paragraphs>43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Неазначальная форма  дзеяслова, яе сінтаксічная роля</vt:lpstr>
      <vt:lpstr>Презентация PowerPoint</vt:lpstr>
      <vt:lpstr>Презентация PowerPoint</vt:lpstr>
      <vt:lpstr> Параўнайце пары дзеясловаў</vt:lpstr>
      <vt:lpstr>што рабіць? што зрабіць?</vt:lpstr>
      <vt:lpstr>Пастаўце дзеясловы ў неазначальнай форме стаю пляту сцерагу  вучу </vt:lpstr>
      <vt:lpstr> стаяць плесці сцерагчы  вучыцца </vt:lpstr>
      <vt:lpstr>(-ць + -ся)      -цца  вучыцца сустрэцца</vt:lpstr>
      <vt:lpstr>Выпішыце з тэксту дзеясловы ў неазначальнай форме   Хораша  летам паляжаць  у цяньку  дрэў або каля рэчкі. Яшчэ больш прыемна раніцою бясшумна, каб не спудзіць птушку, якая яшчэ спіць  у кусце,  закінуць у нерухомую ваду вуды.  Закінуць, адысці недалёка і моўчкі назіраць, як лёгкі паплавок падплывае да яшчэ соннай лілеі. А потым бегчы  да вуды, калі паплавок пачне знікаць у вадзе.</vt:lpstr>
      <vt:lpstr>   Хораша  летам паляжаць  у цяньку  дрэў або каля рэчкі. Яшчэ больш прыемна раніцою бясшумна, каб не спудзіць птушку, якая яшчэ спіць  у кусце,  закінуць у нерухомую ваду вуды.  Закінуць, адысці недалёка і моўчкі назіраць, як лёгкі паплавок падплывае да яшчэ соннай лілеі. А потым бегчы  да вуды, калі паплавок пачне знікаць у вадзе.</vt:lpstr>
      <vt:lpstr>Хвілінка кемлівасці Чараўніца-шкодніца Памылка Памылкаўна разбурыла вершаваную загадку з чатырох радкоў. Складзіце  яе і адгадайце.</vt:lpstr>
      <vt:lpstr>Презентация PowerPoint</vt:lpstr>
      <vt:lpstr>Замяніце ў словазлучэннях назоўнік так, каб дзеяслоў атрымаў пераноснае значэнне: завязаць вузялок; навастрыць нож; сабраць маркі.</vt:lpstr>
      <vt:lpstr> Завязаць дружбу; навастрыць вушы; сабраць сілы.</vt:lpstr>
      <vt:lpstr>З намі працуе  «Маўклівы настаўнік» – падручнік с.35-36</vt:lpstr>
      <vt:lpstr>Самастойная работа Вызначце, якімі членамі сказа з’яўляюцца дзеясловы ў неазначальнай форме.</vt:lpstr>
      <vt:lpstr>Презентация PowerPoint</vt:lpstr>
      <vt:lpstr>                         Тэст          Выберыце правільнае сцвярджэнне. Дзеясловы неазначальнай формы: а) працаваць, ісці, рыпець, падстрыгчы, сказаў; б) адпачыць, гуляць, вырасці, есці, стаяць. </vt:lpstr>
      <vt:lpstr>Гульня  «Што можна зрабіць з кнігай?»  Кнігу можна: чытаць,………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Неазначальная форма дзеяслова,яе сінтаксічная роля</dc:title>
  <dc:creator>LUDMILA</dc:creator>
  <cp:lastModifiedBy>*</cp:lastModifiedBy>
  <cp:revision>43</cp:revision>
  <dcterms:created xsi:type="dcterms:W3CDTF">2016-03-13T11:18:18Z</dcterms:created>
  <dcterms:modified xsi:type="dcterms:W3CDTF">2023-10-19T10:58:43Z</dcterms:modified>
</cp:coreProperties>
</file>